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24"/>
  </p:notesMasterIdLst>
  <p:sldIdLst>
    <p:sldId id="268" r:id="rId2"/>
    <p:sldId id="360" r:id="rId3"/>
    <p:sldId id="331" r:id="rId4"/>
    <p:sldId id="340" r:id="rId5"/>
    <p:sldId id="341" r:id="rId6"/>
    <p:sldId id="342" r:id="rId7"/>
    <p:sldId id="362" r:id="rId8"/>
    <p:sldId id="343" r:id="rId9"/>
    <p:sldId id="344" r:id="rId10"/>
    <p:sldId id="334" r:id="rId11"/>
    <p:sldId id="346" r:id="rId12"/>
    <p:sldId id="347" r:id="rId13"/>
    <p:sldId id="361" r:id="rId14"/>
    <p:sldId id="348" r:id="rId15"/>
    <p:sldId id="349" r:id="rId16"/>
    <p:sldId id="355" r:id="rId17"/>
    <p:sldId id="350" r:id="rId18"/>
    <p:sldId id="356" r:id="rId19"/>
    <p:sldId id="357" r:id="rId20"/>
    <p:sldId id="358" r:id="rId21"/>
    <p:sldId id="359" r:id="rId22"/>
    <p:sldId id="345" r:id="rId23"/>
  </p:sldIdLst>
  <p:sldSz cx="12192000" cy="6858000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dalena Albuquerque" initials="MF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A366D0"/>
    <a:srgbClr val="B483D9"/>
    <a:srgbClr val="DAC2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08" autoAdjust="0"/>
    <p:restoredTop sz="62846" autoAdjust="0"/>
  </p:normalViewPr>
  <p:slideViewPr>
    <p:cSldViewPr snapToGrid="0" snapToObjects="1">
      <p:cViewPr varScale="1">
        <p:scale>
          <a:sx n="86" d="100"/>
          <a:sy n="86" d="100"/>
        </p:scale>
        <p:origin x="787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-2130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eaLnBrk="0" hangingPunct="0">
              <a:spcAft>
                <a:spcPts val="611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eaLnBrk="0" hangingPunct="0">
              <a:spcAft>
                <a:spcPts val="611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fld id="{4597FD4F-3CF5-4751-A639-EB12232B6714}" type="datetimeFigureOut">
              <a:rPr lang="de-DE"/>
              <a:pPr>
                <a:defRPr/>
              </a:pPr>
              <a:t>19.10.2019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de-CH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de-CH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eaLnBrk="0" hangingPunct="0">
              <a:spcAft>
                <a:spcPts val="611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eaLnBrk="0" hangingPunct="0">
              <a:spcAft>
                <a:spcPts val="611"/>
              </a:spcAft>
              <a:defRPr sz="1200">
                <a:latin typeface="Arial" charset="0"/>
              </a:defRPr>
            </a:lvl1pPr>
          </a:lstStyle>
          <a:p>
            <a:pPr>
              <a:defRPr/>
            </a:pPr>
            <a:fld id="{B5FE827F-8528-496F-8DF6-96E8CFF9A598}" type="slidenum">
              <a:rPr lang="de-CH"/>
              <a:pPr>
                <a:defRPr/>
              </a:pPr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695883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5FE827F-8528-496F-8DF6-96E8CFF9A598}" type="slidenum">
              <a:rPr lang="de-CH" smtClean="0"/>
              <a:pPr>
                <a:defRPr/>
              </a:pPr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06610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914401" y="5927726"/>
            <a:ext cx="9599084" cy="360363"/>
          </a:xfrm>
        </p:spPr>
        <p:txBody>
          <a:bodyPr wrap="none"/>
          <a:lstStyle>
            <a:lvl1pPr marL="0" indent="0">
              <a:buFont typeface="Arial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916518" y="4035426"/>
            <a:ext cx="9596967" cy="422275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96888" y="1192213"/>
            <a:ext cx="11271250" cy="5021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9899021"/>
      </p:ext>
    </p:extLst>
  </p:cSld>
  <p:clrMapOvr>
    <a:masterClrMapping/>
  </p:clrMapOvr>
  <p:transition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97418" y="88900"/>
            <a:ext cx="11271249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7418" y="1211263"/>
            <a:ext cx="11279716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174" name="Rectangle 6"/>
          <p:cNvSpPr>
            <a:spLocks noChangeArrowheads="1"/>
          </p:cNvSpPr>
          <p:nvPr/>
        </p:nvSpPr>
        <p:spPr bwMode="auto">
          <a:xfrm>
            <a:off x="391584" y="6251576"/>
            <a:ext cx="742949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spcAft>
                <a:spcPts val="600"/>
              </a:spcAft>
              <a:tabLst>
                <a:tab pos="441325" algn="l"/>
              </a:tabLst>
              <a:defRPr/>
            </a:pPr>
            <a:fld id="{46E0963D-F9EB-4E76-B3B5-BE3EEA9DB76D}" type="slidenum">
              <a:rPr lang="en-US" sz="1200">
                <a:latin typeface="Calibri" panose="020F0502020204030204" pitchFamily="34" charset="0"/>
                <a:cs typeface="Calibri" panose="020F0502020204030204" pitchFamily="34" charset="0"/>
              </a:rPr>
              <a:pPr eaLnBrk="0" hangingPunct="0">
                <a:spcAft>
                  <a:spcPts val="600"/>
                </a:spcAft>
                <a:tabLst>
                  <a:tab pos="441325" algn="l"/>
                </a:tabLst>
                <a:defRPr/>
              </a:pPr>
              <a:t>‹#›</a:t>
            </a:fld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1056217" y="6251576"/>
            <a:ext cx="7670800" cy="376238"/>
          </a:xfrm>
          <a:prstGeom prst="rect">
            <a:avLst/>
          </a:prstGeom>
          <a:noFill/>
        </p:spPr>
        <p:txBody>
          <a:bodyPr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8413" y="6117570"/>
            <a:ext cx="1690254" cy="6426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920" r:id="rId1"/>
    <p:sldLayoutId id="2147484903" r:id="rId2"/>
    <p:sldLayoutId id="2147484921" r:id="rId3"/>
    <p:sldLayoutId id="2147484904" r:id="rId4"/>
  </p:sldLayoutIdLst>
  <p:transition>
    <p:wipe dir="r"/>
  </p:transition>
  <p:hf sldNum="0" hdr="0" dt="0"/>
  <p:txStyles>
    <p:titleStyle>
      <a:lvl1pPr algn="l" defTabSz="957263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  <a:lvl2pPr algn="l" defTabSz="957263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2pPr>
      <a:lvl3pPr algn="l" defTabSz="957263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3pPr>
      <a:lvl4pPr algn="l" defTabSz="957263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4pPr>
      <a:lvl5pPr algn="l" defTabSz="957263" rtl="0" fontAlgn="base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5pPr>
      <a:lvl6pPr marL="4572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6pPr>
      <a:lvl7pPr marL="9144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7pPr>
      <a:lvl8pPr marL="13716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8pPr>
      <a:lvl9pPr marL="1828800" algn="l" defTabSz="957263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</a:defRPr>
      </a:lvl9pPr>
    </p:titleStyle>
    <p:bodyStyle>
      <a:lvl1pPr marL="285750" indent="-285750" algn="l" defTabSz="957263" rtl="0" fontAlgn="base">
        <a:spcBef>
          <a:spcPct val="0"/>
        </a:spcBef>
        <a:spcAft>
          <a:spcPct val="25000"/>
        </a:spcAft>
        <a:buClr>
          <a:schemeClr val="tx2"/>
        </a:buClr>
        <a:buFont typeface="Arial" pitchFamily="34" charset="0"/>
        <a:buChar char="●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76275" indent="-276225" algn="l" defTabSz="957263" rtl="0" fontAlgn="base">
        <a:spcBef>
          <a:spcPct val="0"/>
        </a:spcBef>
        <a:spcAft>
          <a:spcPct val="25000"/>
        </a:spcAft>
        <a:buClr>
          <a:schemeClr val="tx2"/>
        </a:buClr>
        <a:buFont typeface="Arial" pitchFamily="34" charset="0"/>
        <a:buChar char="-"/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2pPr>
      <a:lvl3pPr marL="1144588" indent="-287338" algn="l" defTabSz="957263" rtl="0" fontAlgn="base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3pPr>
      <a:lvl4pPr marL="1619250" indent="-295275" algn="l" defTabSz="957263" rtl="0" fontAlgn="base">
        <a:spcBef>
          <a:spcPct val="0"/>
        </a:spcBef>
        <a:spcAft>
          <a:spcPct val="25000"/>
        </a:spcAft>
        <a:buClr>
          <a:schemeClr val="tx2"/>
        </a:buClr>
        <a:buFont typeface="Arial" pitchFamily="34" charset="0"/>
        <a:buChar char="-"/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4pPr>
      <a:lvl5pPr marL="2093913" indent="-295275" algn="l" defTabSz="957263" rtl="0" fontAlgn="base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Calibri" panose="020F0502020204030204" pitchFamily="34" charset="0"/>
          <a:cs typeface="Calibri" panose="020F0502020204030204" pitchFamily="34" charset="0"/>
        </a:defRPr>
      </a:lvl5pPr>
      <a:lvl6pPr marL="25511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30083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655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922713" indent="-295275" algn="l" defTabSz="957263" rtl="0" eaLnBrk="1" fontAlgn="base" hangingPunct="1">
        <a:spcBef>
          <a:spcPct val="0"/>
        </a:spcBef>
        <a:spcAft>
          <a:spcPct val="2500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6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ox.ac.uk/people/yarin.gal/website/PDFs/2016_ICML_talk.pdf" TargetMode="External"/><Relationship Id="rId7" Type="http://schemas.openxmlformats.org/officeDocument/2006/relationships/hyperlink" Target="https://www.youtube.com/watch?v=BrwKURU-wpk" TargetMode="External"/><Relationship Id="rId2" Type="http://schemas.openxmlformats.org/officeDocument/2006/relationships/hyperlink" Target="http://bayesiandeeplearning.org/2016/slides/nips16bayesdeep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verseprobability.com/talks/notes/gaussian-processes.html" TargetMode="External"/><Relationship Id="rId5" Type="http://schemas.openxmlformats.org/officeDocument/2006/relationships/hyperlink" Target="https://www.sheffield.ac.uk/polopoly_fs/1.60510!/file/MCMC.pdf" TargetMode="External"/><Relationship Id="rId4" Type="http://schemas.openxmlformats.org/officeDocument/2006/relationships/hyperlink" Target="https://www.shakirm.com/slides/MLSS2018-Madrid-ProbThinking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ubtitle 1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buFont typeface="Arial" pitchFamily="34" charset="0"/>
              <a:buNone/>
            </a:pPr>
            <a:r>
              <a:rPr lang="en-US" sz="1600" dirty="0"/>
              <a:t>Joonsu Gha, Imperial College London </a:t>
            </a:r>
          </a:p>
        </p:txBody>
      </p:sp>
      <p:sp>
        <p:nvSpPr>
          <p:cNvPr id="5123" name="Title 2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Introduction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Tensorflow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-Probability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What we will be covering today…</a:t>
            </a:r>
            <a:endParaRPr lang="de-CH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7C9E02-CBA8-4109-BBE1-426AF127B445}"/>
              </a:ext>
            </a:extLst>
          </p:cNvPr>
          <p:cNvSpPr txBox="1"/>
          <p:nvPr/>
        </p:nvSpPr>
        <p:spPr>
          <a:xfrm>
            <a:off x="497418" y="2327922"/>
            <a:ext cx="11500618" cy="411726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Introduction to Gaussian Processes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3200" dirty="0"/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800" dirty="0"/>
              <a:t>Markov-chain Monte Carlo (MCMC) methods </a:t>
            </a:r>
          </a:p>
        </p:txBody>
      </p:sp>
    </p:spTree>
    <p:extLst>
      <p:ext uri="{BB962C8B-B14F-4D97-AF65-F5344CB8AC3E}">
        <p14:creationId xmlns:p14="http://schemas.microsoft.com/office/powerpoint/2010/main" val="193168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A21F-43A3-4955-AB0E-F6B12E8B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 (GPs)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363BC-1F3A-4F16-82B0-6CBCDA71D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4" y="1886659"/>
            <a:ext cx="4539888" cy="29950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513D2-0A75-4AC8-B421-619B28817AA3}"/>
                  </a:ext>
                </a:extLst>
              </p:cNvPr>
              <p:cNvSpPr txBox="1"/>
              <p:nvPr/>
            </p:nvSpPr>
            <p:spPr>
              <a:xfrm>
                <a:off x="6468758" y="1575786"/>
                <a:ext cx="5151739" cy="524670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Problem formulation: Non-linear regression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(e.g. stock price prediction)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Objective: Learn a </a:t>
                </a:r>
                <a:r>
                  <a:rPr lang="en-GB" sz="2000" dirty="0">
                    <a:solidFill>
                      <a:srgbClr val="00B050"/>
                    </a:solidFill>
                  </a:rPr>
                  <a:t>function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000" dirty="0"/>
                  <a:t> with </a:t>
                </a:r>
                <a:r>
                  <a:rPr lang="en-GB" sz="2000" dirty="0">
                    <a:solidFill>
                      <a:srgbClr val="FF0000"/>
                    </a:solidFill>
                  </a:rPr>
                  <a:t>uncertainties</a:t>
                </a:r>
                <a:r>
                  <a:rPr lang="en-GB" sz="2000" dirty="0"/>
                  <a:t> from data =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20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Gaussian process: distribution over functions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r>
                  <a:rPr lang="en-GB" sz="2000" dirty="0"/>
                  <a:t> that maps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sz="2000" dirty="0"/>
                  <a:t> to </a:t>
                </a:r>
                <a14:m>
                  <m:oMath xmlns:m="http://schemas.openxmlformats.org/officeDocument/2006/math"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000" dirty="0"/>
                  <a:t>.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 algn="ctr"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endChr m:val="|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r>
                  <a:rPr lang="en-GB" sz="2000" dirty="0"/>
                  <a:t> </a:t>
                </a:r>
              </a:p>
              <a:p>
                <a:pPr algn="ctr"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2513D2-0A75-4AC8-B421-619B28817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758" y="1575786"/>
                <a:ext cx="5151739" cy="5246703"/>
              </a:xfrm>
              <a:prstGeom prst="rect">
                <a:avLst/>
              </a:prstGeom>
              <a:blipFill>
                <a:blip r:embed="rId3"/>
                <a:stretch>
                  <a:fillRect l="-1183" t="-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E14867A-199B-49BD-97D7-E193A7A9CB69}"/>
              </a:ext>
            </a:extLst>
          </p:cNvPr>
          <p:cNvSpPr txBox="1"/>
          <p:nvPr/>
        </p:nvSpPr>
        <p:spPr>
          <a:xfrm>
            <a:off x="2841448" y="1695790"/>
            <a:ext cx="532661" cy="3817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522481-992B-451B-8339-DEF7A925550C}"/>
              </a:ext>
            </a:extLst>
          </p:cNvPr>
          <p:cNvSpPr txBox="1"/>
          <p:nvPr/>
        </p:nvSpPr>
        <p:spPr>
          <a:xfrm>
            <a:off x="5064150" y="2997707"/>
            <a:ext cx="532661" cy="3817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92C538-52EC-4D76-B116-961275E67BF6}"/>
              </a:ext>
            </a:extLst>
          </p:cNvPr>
          <p:cNvSpPr txBox="1"/>
          <p:nvPr/>
        </p:nvSpPr>
        <p:spPr>
          <a:xfrm>
            <a:off x="547027" y="4925039"/>
            <a:ext cx="5485758" cy="5504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i="1" dirty="0"/>
              <a:t>Source: </a:t>
            </a:r>
            <a:r>
              <a:rPr lang="en-GB" sz="1050" i="1" dirty="0" err="1"/>
              <a:t>Yarin</a:t>
            </a:r>
            <a:r>
              <a:rPr lang="en-GB" sz="1050" i="1" dirty="0"/>
              <a:t> Gal, “What My Deep Model Doesn’t’ Know. July 3</a:t>
            </a:r>
            <a:r>
              <a:rPr lang="en-GB" sz="1050" i="1" baseline="30000" dirty="0"/>
              <a:t>rd</a:t>
            </a:r>
            <a:r>
              <a:rPr lang="en-GB" sz="1050" i="1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139132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68ECD-8CEE-4A3F-A517-A6C84776E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Gaussian Processes (GPs)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A1ED22-E313-4568-9752-9B856E657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4" y="1886659"/>
            <a:ext cx="4539888" cy="2995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031F71-6B40-4A18-A6E2-16C78123598B}"/>
              </a:ext>
            </a:extLst>
          </p:cNvPr>
          <p:cNvSpPr txBox="1"/>
          <p:nvPr/>
        </p:nvSpPr>
        <p:spPr>
          <a:xfrm>
            <a:off x="2841448" y="1695790"/>
            <a:ext cx="532661" cy="3817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AE0E0-DF15-45EF-9032-2897144C49F9}"/>
              </a:ext>
            </a:extLst>
          </p:cNvPr>
          <p:cNvSpPr txBox="1"/>
          <p:nvPr/>
        </p:nvSpPr>
        <p:spPr>
          <a:xfrm>
            <a:off x="5064150" y="2997707"/>
            <a:ext cx="532661" cy="38174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FFB02-F5FE-4042-B90F-5CD4C2DA3DEC}"/>
                  </a:ext>
                </a:extLst>
              </p:cNvPr>
              <p:cNvSpPr txBox="1"/>
              <p:nvPr/>
            </p:nvSpPr>
            <p:spPr>
              <a:xfrm>
                <a:off x="5948652" y="1886659"/>
                <a:ext cx="6661758" cy="5246703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GPs are parameterised by…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 marL="342900" indent="-34290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00B050"/>
                    </a:solidFill>
                  </a:rPr>
                  <a:t>Mean function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GB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GB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GB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>
                  <a:solidFill>
                    <a:srgbClr val="00B05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GB" sz="2000" dirty="0">
                    <a:solidFill>
                      <a:srgbClr val="FF0000"/>
                    </a:solidFill>
                  </a:rPr>
                  <a:t>Covariance function/kernel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GB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GB" sz="2000" dirty="0">
                  <a:solidFill>
                    <a:srgbClr val="FF0000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GB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342900" indent="-34290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GB" sz="20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6FFB02-F5FE-4042-B90F-5CD4C2DA3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8652" y="1886659"/>
                <a:ext cx="6661758" cy="5246703"/>
              </a:xfrm>
              <a:prstGeom prst="rect">
                <a:avLst/>
              </a:prstGeom>
              <a:blipFill>
                <a:blip r:embed="rId3"/>
                <a:stretch>
                  <a:fillRect l="-1006" t="-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2ADD2F7-41DC-4CCF-9BCD-8864A9439E27}"/>
              </a:ext>
            </a:extLst>
          </p:cNvPr>
          <p:cNvSpPr txBox="1"/>
          <p:nvPr/>
        </p:nvSpPr>
        <p:spPr>
          <a:xfrm>
            <a:off x="547027" y="4925039"/>
            <a:ext cx="5485758" cy="5504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i="1" dirty="0"/>
              <a:t>Source: </a:t>
            </a:r>
            <a:r>
              <a:rPr lang="en-GB" sz="1050" i="1" dirty="0" err="1"/>
              <a:t>Yarin</a:t>
            </a:r>
            <a:r>
              <a:rPr lang="en-GB" sz="1050" i="1" dirty="0"/>
              <a:t> Gal, “What My Deep Model Doesn’t’ Know. July 3</a:t>
            </a:r>
            <a:r>
              <a:rPr lang="en-GB" sz="1050" i="1" baseline="30000" dirty="0"/>
              <a:t>rd</a:t>
            </a:r>
            <a:r>
              <a:rPr lang="en-GB" sz="1050" i="1" dirty="0"/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84332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A96AF-589D-4200-BDC2-E867B4873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849" y="3022600"/>
            <a:ext cx="11271249" cy="812800"/>
          </a:xfrm>
        </p:spPr>
        <p:txBody>
          <a:bodyPr/>
          <a:lstStyle/>
          <a:p>
            <a:pPr algn="ctr"/>
            <a:r>
              <a:rPr lang="en-GB" sz="4000" dirty="0">
                <a:solidFill>
                  <a:srgbClr val="FF0000"/>
                </a:solidFill>
              </a:rPr>
              <a:t>Warning</a:t>
            </a:r>
            <a:br>
              <a:rPr lang="en-GB" sz="3600" dirty="0">
                <a:solidFill>
                  <a:srgbClr val="FF0000"/>
                </a:solidFill>
              </a:rPr>
            </a:b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 next slide contains fast flashing GIFs.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They may cause discomfort and trigger seizures for people with photosensitive epilepsy.</a:t>
            </a:r>
            <a:br>
              <a:rPr lang="en-GB" dirty="0">
                <a:solidFill>
                  <a:schemeClr val="tx1"/>
                </a:solidFill>
              </a:rPr>
            </a:b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Viewer discretion is advised. </a:t>
            </a:r>
            <a:br>
              <a:rPr lang="en-GB" dirty="0">
                <a:solidFill>
                  <a:srgbClr val="FF0000"/>
                </a:solidFill>
              </a:rPr>
            </a:br>
            <a:r>
              <a:rPr lang="en-GB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222595"/>
      </p:ext>
    </p:extLst>
  </p:cSld>
  <p:clrMapOvr>
    <a:masterClrMapping/>
  </p:clrMapOvr>
  <p:transition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6163-76AF-438C-9900-AF6D442E2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GP covariance 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D2A06D-E343-4F22-8B11-785E22579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5" y="981599"/>
            <a:ext cx="3098038" cy="25575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C79BF9-5AEF-4902-98EF-03FBFC53D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53" y="3539128"/>
            <a:ext cx="2640983" cy="2640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69F8F6-0717-44A0-B5C7-A674D2E68C51}"/>
                  </a:ext>
                </a:extLst>
              </p:cNvPr>
              <p:cNvSpPr txBox="1"/>
              <p:nvPr/>
            </p:nvSpPr>
            <p:spPr>
              <a:xfrm>
                <a:off x="4802819" y="1727940"/>
                <a:ext cx="6616556" cy="5135116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Exponentiated Quadratic Kernel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GB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000" i="1" smtClean="0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 - Length of the ‘wiggles’ in the function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000" dirty="0"/>
                  <a:t>- Avg. distance of the function away from the mean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We can </a:t>
                </a:r>
                <a:r>
                  <a:rPr lang="en-GB" sz="2000" b="1" dirty="0"/>
                  <a:t>learn</a:t>
                </a:r>
                <a:r>
                  <a:rPr lang="en-GB" sz="2000" dirty="0"/>
                  <a:t> these hyperparameters from our data…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  <a:p>
                <a:pPr marL="342900" indent="-342900"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GB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69F8F6-0717-44A0-B5C7-A674D2E68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819" y="1727940"/>
                <a:ext cx="6616556" cy="5135116"/>
              </a:xfrm>
              <a:prstGeom prst="rect">
                <a:avLst/>
              </a:prstGeom>
              <a:blipFill>
                <a:blip r:embed="rId4"/>
                <a:stretch>
                  <a:fillRect l="-1014" t="-4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6113D9C-9098-40B6-88FB-AD1C5B3C38C1}"/>
              </a:ext>
            </a:extLst>
          </p:cNvPr>
          <p:cNvSpPr txBox="1"/>
          <p:nvPr/>
        </p:nvSpPr>
        <p:spPr>
          <a:xfrm>
            <a:off x="1001153" y="6249880"/>
            <a:ext cx="2640983" cy="42132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i="1" dirty="0"/>
              <a:t>Source: Neil D. Lawrence, Gaussian Processes at MLSS </a:t>
            </a:r>
            <a:r>
              <a:rPr lang="en-GB" i="1" dirty="0" err="1"/>
              <a:t>Stellenboch</a:t>
            </a:r>
            <a:r>
              <a:rPr lang="en-GB" i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86619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020C6-8122-40D7-9ADB-7E4F8DD9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covariance functions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E61D3F-396D-4CDE-A45D-080C9474B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22" y="1604252"/>
            <a:ext cx="3203305" cy="32033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64F04-D0AD-4244-9699-4B7B797F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203" y="1604252"/>
            <a:ext cx="3203304" cy="32033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052219-C911-4485-BA35-5DB036DE4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889" y="1604252"/>
            <a:ext cx="3056525" cy="305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79C9FC-A9F1-4B4E-8B15-FB9BD1A7DD9E}"/>
                  </a:ext>
                </a:extLst>
              </p:cNvPr>
              <p:cNvSpPr/>
              <p:nvPr/>
            </p:nvSpPr>
            <p:spPr>
              <a:xfrm>
                <a:off x="4957889" y="4787970"/>
                <a:ext cx="3206421" cy="7275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func>
                                <m:func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sSup>
                                    <m:sSupPr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GB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C79C9FC-A9F1-4B4E-8B15-FB9BD1A7DD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7889" y="4787970"/>
                <a:ext cx="3206421" cy="7275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AE5A0-5CB9-4469-B9F7-ADCED9703924}"/>
                  </a:ext>
                </a:extLst>
              </p:cNvPr>
              <p:cNvSpPr txBox="1"/>
              <p:nvPr/>
            </p:nvSpPr>
            <p:spPr>
              <a:xfrm>
                <a:off x="9202785" y="4929847"/>
                <a:ext cx="2565882" cy="9144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DAE5A0-5CB9-4469-B9F7-ADCED9703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785" y="4929847"/>
                <a:ext cx="2565882" cy="914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72C42C-B8F8-4918-A6D8-6315640B593C}"/>
                  </a:ext>
                </a:extLst>
              </p:cNvPr>
              <p:cNvSpPr txBox="1"/>
              <p:nvPr/>
            </p:nvSpPr>
            <p:spPr>
              <a:xfrm>
                <a:off x="165959" y="4928477"/>
                <a:ext cx="3551068" cy="2130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GB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1400" i="1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GB" sz="1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sz="1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d>
                                        <m:dPr>
                                          <m:ctrlPr>
                                            <a:rPr lang="en-GB" sz="140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GB" sz="1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1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GB" sz="1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 err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F72C42C-B8F8-4918-A6D8-6315640B59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9" y="4928477"/>
                <a:ext cx="3551068" cy="2130641"/>
              </a:xfrm>
              <a:prstGeom prst="rect">
                <a:avLst/>
              </a:prstGeom>
              <a:blipFill>
                <a:blip r:embed="rId7"/>
                <a:stretch>
                  <a:fillRect r="-190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29B20ED-A06A-4732-B2C3-97C86AF6BD90}"/>
              </a:ext>
            </a:extLst>
          </p:cNvPr>
          <p:cNvSpPr txBox="1"/>
          <p:nvPr/>
        </p:nvSpPr>
        <p:spPr>
          <a:xfrm>
            <a:off x="619487" y="1019558"/>
            <a:ext cx="2991774" cy="5098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MLP Covariance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775876-CF54-4CF5-964E-CFFBF14FD14E}"/>
              </a:ext>
            </a:extLst>
          </p:cNvPr>
          <p:cNvSpPr txBox="1"/>
          <p:nvPr/>
        </p:nvSpPr>
        <p:spPr>
          <a:xfrm>
            <a:off x="5065212" y="1030806"/>
            <a:ext cx="2991774" cy="5098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Periodic Covariance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709760-0B63-476C-9492-7C14D1FFD309}"/>
              </a:ext>
            </a:extLst>
          </p:cNvPr>
          <p:cNvSpPr txBox="1"/>
          <p:nvPr/>
        </p:nvSpPr>
        <p:spPr>
          <a:xfrm>
            <a:off x="8930968" y="1030806"/>
            <a:ext cx="2991774" cy="50985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Brownian Covariance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291B3-758E-4DC2-BB86-01C8BDA0C3FA}"/>
              </a:ext>
            </a:extLst>
          </p:cNvPr>
          <p:cNvSpPr txBox="1"/>
          <p:nvPr/>
        </p:nvSpPr>
        <p:spPr>
          <a:xfrm>
            <a:off x="4285963" y="6258511"/>
            <a:ext cx="5485758" cy="55041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1050" i="1" dirty="0"/>
              <a:t>Source: Neil D. Lawrence, Gaussian Processes at MLSS </a:t>
            </a:r>
            <a:r>
              <a:rPr lang="en-GB" sz="1050" i="1" dirty="0" err="1"/>
              <a:t>Stellenboch</a:t>
            </a:r>
            <a:r>
              <a:rPr lang="en-GB" sz="1050" i="1" dirty="0"/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3317223989"/>
      </p:ext>
    </p:extLst>
  </p:cSld>
  <p:clrMapOvr>
    <a:masterClrMapping/>
  </p:clrMapOvr>
  <p:transition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ADE38-8C51-4565-B497-402288145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E81B37D-CF8B-4A45-AC69-958F28EC1F88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81B96-AE21-4DF5-91CA-39C3580D327C}"/>
                  </a:ext>
                </a:extLst>
              </p:cNvPr>
              <p:cNvSpPr txBox="1"/>
              <p:nvPr/>
            </p:nvSpPr>
            <p:spPr>
              <a:xfrm>
                <a:off x="6641710" y="5376982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A81B96-AE21-4DF5-91CA-39C3580D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10" y="5376982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CA61947-F374-4881-A4E7-F52653F71F8B}"/>
              </a:ext>
            </a:extLst>
          </p:cNvPr>
          <p:cNvCxnSpPr>
            <a:cxnSpLocks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21ADB3-34D6-4322-A867-643220E47D70}"/>
                  </a:ext>
                </a:extLst>
              </p:cNvPr>
              <p:cNvSpPr txBox="1"/>
              <p:nvPr/>
            </p:nvSpPr>
            <p:spPr>
              <a:xfrm>
                <a:off x="4724670" y="5428695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21ADB3-34D6-4322-A867-643220E4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28695"/>
                <a:ext cx="825622" cy="514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1F4B0-D335-450A-B416-C5A752731E25}"/>
                  </a:ext>
                </a:extLst>
              </p:cNvPr>
              <p:cNvSpPr txBox="1"/>
              <p:nvPr/>
            </p:nvSpPr>
            <p:spPr>
              <a:xfrm>
                <a:off x="7764733" y="1202960"/>
                <a:ext cx="3906175" cy="158022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1. Draw a starting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sz="2000" dirty="0"/>
                  <a:t> 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861F4B0-D335-450A-B416-C5A752731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733" y="1202960"/>
                <a:ext cx="3906175" cy="1580225"/>
              </a:xfrm>
              <a:prstGeom prst="rect">
                <a:avLst/>
              </a:prstGeom>
              <a:blipFill>
                <a:blip r:embed="rId4"/>
                <a:stretch>
                  <a:fillRect l="-1716" t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828670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A1AA-A778-44A5-B7E7-92C7BF52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305D652-35F3-4DF4-9C47-27F28B958ED1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ED76E37-92AB-4125-9E89-3E887A2F260A}"/>
              </a:ext>
            </a:extLst>
          </p:cNvPr>
          <p:cNvSpPr/>
          <p:nvPr/>
        </p:nvSpPr>
        <p:spPr bwMode="auto">
          <a:xfrm>
            <a:off x="4322483" y="2890449"/>
            <a:ext cx="5422508" cy="2489491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8795599-71E8-4D31-BA25-F1170DF956B0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9D7276-1FEE-47C7-84AC-97646DEC2876}"/>
                  </a:ext>
                </a:extLst>
              </p:cNvPr>
              <p:cNvSpPr txBox="1"/>
              <p:nvPr/>
            </p:nvSpPr>
            <p:spPr>
              <a:xfrm>
                <a:off x="4724670" y="5428695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09D7276-1FEE-47C7-84AC-97646DEC28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28695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87EE3C6-864E-44B0-AE1D-AB0FD318EA7E}"/>
              </a:ext>
            </a:extLst>
          </p:cNvPr>
          <p:cNvCxnSpPr>
            <a:stCxn id="20" idx="2"/>
          </p:cNvCxnSpPr>
          <p:nvPr/>
        </p:nvCxnSpPr>
        <p:spPr bwMode="auto">
          <a:xfrm flipH="1">
            <a:off x="7033737" y="2890449"/>
            <a:ext cx="2610" cy="24894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0D9F8B-3794-4BC9-A975-FB6FB008C765}"/>
                  </a:ext>
                </a:extLst>
              </p:cNvPr>
              <p:cNvSpPr txBox="1"/>
              <p:nvPr/>
            </p:nvSpPr>
            <p:spPr>
              <a:xfrm>
                <a:off x="7385911" y="3066161"/>
                <a:ext cx="1004757" cy="446103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85000"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60D9F8B-3794-4BC9-A975-FB6FB008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11" y="3066161"/>
                <a:ext cx="1004757" cy="446103"/>
              </a:xfrm>
              <a:prstGeom prst="rect">
                <a:avLst/>
              </a:prstGeom>
              <a:blipFill>
                <a:blip r:embed="rId3"/>
                <a:stretch>
                  <a:fillRect r="-18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302779-7895-4FDB-81C4-4CB004886A2C}"/>
                  </a:ext>
                </a:extLst>
              </p:cNvPr>
              <p:cNvSpPr txBox="1"/>
              <p:nvPr/>
            </p:nvSpPr>
            <p:spPr>
              <a:xfrm>
                <a:off x="7467332" y="1171395"/>
                <a:ext cx="3906175" cy="158022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2. Sample a proposal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dirty="0"/>
                  <a:t> from the proposal distribution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GB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 err="1"/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4302779-7895-4FDB-81C4-4CB00488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332" y="1171395"/>
                <a:ext cx="3906175" cy="1580225"/>
              </a:xfrm>
              <a:prstGeom prst="rect">
                <a:avLst/>
              </a:prstGeom>
              <a:blipFill>
                <a:blip r:embed="rId4"/>
                <a:stretch>
                  <a:fillRect l="-1716" t="-1544" r="-32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F03DE5-B7DE-4E2D-A1C1-A6B2129D4279}"/>
                  </a:ext>
                </a:extLst>
              </p:cNvPr>
              <p:cNvSpPr txBox="1"/>
              <p:nvPr/>
            </p:nvSpPr>
            <p:spPr>
              <a:xfrm>
                <a:off x="6641710" y="5375427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30F03DE5-B7DE-4E2D-A1C1-A6B2129D4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710" y="5375427"/>
                <a:ext cx="825622" cy="5149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F3800F-A426-434A-BBD2-7D605372C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491803" y="3852909"/>
            <a:ext cx="2610" cy="152407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BC67B-2E9B-4058-8044-2EB8858E18E6}"/>
                  </a:ext>
                </a:extLst>
              </p:cNvPr>
              <p:cNvSpPr txBox="1"/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CABC67B-2E9B-4058-8044-2EB8858E1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6804173"/>
      </p:ext>
    </p:extLst>
  </p:cSld>
  <p:clrMapOvr>
    <a:masterClrMapping/>
  </p:clrMapOvr>
  <p:transition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31901-E846-41BF-A535-6DCCFB505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D59D157-3928-4CCD-8DD1-3A7BA69D74BD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949D9F5-10A8-4010-98C8-42A7812D55B9}"/>
              </a:ext>
            </a:extLst>
          </p:cNvPr>
          <p:cNvSpPr/>
          <p:nvPr/>
        </p:nvSpPr>
        <p:spPr bwMode="auto">
          <a:xfrm>
            <a:off x="4322483" y="2890449"/>
            <a:ext cx="5422508" cy="2489491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8904E2-8563-4DC4-8CCE-B4B16AE81035}"/>
              </a:ext>
            </a:extLst>
          </p:cNvPr>
          <p:cNvCxnSpPr>
            <a:cxnSpLocks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5D63EE-8A88-46B8-85B1-C27B4C3D616F}"/>
                  </a:ext>
                </a:extLst>
              </p:cNvPr>
              <p:cNvSpPr txBox="1"/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5D63EE-8A88-46B8-85B1-C27B4C3D6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3590A1F-94C5-46A0-A5A0-1812B5D0C6BD}"/>
              </a:ext>
            </a:extLst>
          </p:cNvPr>
          <p:cNvCxnSpPr/>
          <p:nvPr/>
        </p:nvCxnSpPr>
        <p:spPr bwMode="auto">
          <a:xfrm flipH="1">
            <a:off x="7033737" y="2890449"/>
            <a:ext cx="2610" cy="248949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09457B-D171-4DB4-97A8-EB99E96EF4EB}"/>
                  </a:ext>
                </a:extLst>
              </p:cNvPr>
              <p:cNvSpPr txBox="1"/>
              <p:nvPr/>
            </p:nvSpPr>
            <p:spPr>
              <a:xfrm>
                <a:off x="7385911" y="3066161"/>
                <a:ext cx="1004757" cy="446103"/>
              </a:xfrm>
              <a:prstGeom prst="rect">
                <a:avLst/>
              </a:prstGeom>
              <a:noFill/>
            </p:spPr>
            <p:txBody>
              <a:bodyPr wrap="square" rtlCol="0">
                <a:normAutofit fontScale="85000" lnSpcReduction="10000"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09457B-D171-4DB4-97A8-EB99E96EF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911" y="3066161"/>
                <a:ext cx="1004757" cy="446103"/>
              </a:xfrm>
              <a:prstGeom prst="rect">
                <a:avLst/>
              </a:prstGeom>
              <a:blipFill>
                <a:blip r:embed="rId3"/>
                <a:stretch>
                  <a:fillRect r="-18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FF21B5-C932-48DF-B08C-209522E83BF2}"/>
              </a:ext>
            </a:extLst>
          </p:cNvPr>
          <p:cNvCxnSpPr>
            <a:cxnSpLocks/>
            <a:stCxn id="17" idx="2"/>
          </p:cNvCxnSpPr>
          <p:nvPr/>
        </p:nvCxnSpPr>
        <p:spPr bwMode="auto">
          <a:xfrm flipH="1">
            <a:off x="6491803" y="2419166"/>
            <a:ext cx="2794" cy="2957816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9C9CE7-0554-41B8-BEE4-2960AC95A3FC}"/>
                  </a:ext>
                </a:extLst>
              </p:cNvPr>
              <p:cNvSpPr txBox="1"/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9C9CE7-0554-41B8-BEE4-2960AC95A3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42C6D9-472B-4185-BA07-A96D249895CB}"/>
                  </a:ext>
                </a:extLst>
              </p:cNvPr>
              <p:cNvSpPr txBox="1"/>
              <p:nvPr/>
            </p:nvSpPr>
            <p:spPr>
              <a:xfrm>
                <a:off x="6623536" y="5379940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42C6D9-472B-4185-BA07-A96D249895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536" y="5379940"/>
                <a:ext cx="825622" cy="5149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8C7D4-B804-4A7E-9DB0-931E5C3B38ED}"/>
                  </a:ext>
                </a:extLst>
              </p:cNvPr>
              <p:cNvSpPr txBox="1"/>
              <p:nvPr/>
            </p:nvSpPr>
            <p:spPr>
              <a:xfrm>
                <a:off x="7476210" y="1171395"/>
                <a:ext cx="3906175" cy="158022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2. Compute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GB" sz="20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B8C7D4-B804-4A7E-9DB0-931E5C3B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210" y="1171395"/>
                <a:ext cx="3906175" cy="1580225"/>
              </a:xfrm>
              <a:prstGeom prst="rect">
                <a:avLst/>
              </a:prstGeom>
              <a:blipFill>
                <a:blip r:embed="rId6"/>
                <a:stretch>
                  <a:fillRect l="-15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2C527D1-FB2A-42FC-985E-48160A7D3DF9}"/>
              </a:ext>
            </a:extLst>
          </p:cNvPr>
          <p:cNvSpPr/>
          <p:nvPr/>
        </p:nvSpPr>
        <p:spPr bwMode="auto">
          <a:xfrm>
            <a:off x="3237940" y="2419166"/>
            <a:ext cx="6507051" cy="2987408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396018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B61F4-36A9-4BFE-8A96-2DA5B357B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F25F251-1DF0-4B9A-BD91-93D25C88139A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0256F-0B9F-45A9-97AE-897C5F59C804}"/>
              </a:ext>
            </a:extLst>
          </p:cNvPr>
          <p:cNvCxnSpPr>
            <a:cxnSpLocks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BD8CC4-88F9-406D-9099-5A57E5D289E0}"/>
                  </a:ext>
                </a:extLst>
              </p:cNvPr>
              <p:cNvSpPr txBox="1"/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BD8CC4-88F9-406D-9099-5A57E5D28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28AF3-2B2E-4B63-89C7-4339BFCE9B15}"/>
                  </a:ext>
                </a:extLst>
              </p:cNvPr>
              <p:cNvSpPr txBox="1"/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028AF3-2B2E-4B63-89C7-4339BFCE9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992" y="5379940"/>
                <a:ext cx="825622" cy="514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8DA36B-2448-4A35-A424-DC0F1E20C3D8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 flipH="1">
            <a:off x="6491803" y="2419166"/>
            <a:ext cx="2794" cy="295781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A239F7-A2DC-43BB-B3C4-7CC82EF9A5A2}"/>
              </a:ext>
            </a:extLst>
          </p:cNvPr>
          <p:cNvSpPr/>
          <p:nvPr/>
        </p:nvSpPr>
        <p:spPr bwMode="auto">
          <a:xfrm>
            <a:off x="3237940" y="2419166"/>
            <a:ext cx="6507051" cy="2987408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306DEA-89B0-40AA-8A06-C6A7A1669251}"/>
                  </a:ext>
                </a:extLst>
              </p:cNvPr>
              <p:cNvSpPr txBox="1"/>
              <p:nvPr/>
            </p:nvSpPr>
            <p:spPr>
              <a:xfrm>
                <a:off x="6904614" y="1171395"/>
                <a:ext cx="5041936" cy="158022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r>
                  <a:rPr lang="en-GB" sz="2000" dirty="0"/>
                  <a:t>3. Set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𝑤𝑖𝑡h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𝑝𝑟𝑜𝑏𝑎𝑏𝑖𝑙𝑖𝑡𝑦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,1)</m:t>
                            </m:r>
                          </m:e>
                          <m:e>
                            <m:sSup>
                              <m:sSup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sz="2000" dirty="0"/>
                  <a:t> </a:t>
                </a:r>
              </a:p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:endParaRPr lang="en-GB" sz="2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306DEA-89B0-40AA-8A06-C6A7A16692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614" y="1171395"/>
                <a:ext cx="5041936" cy="1580225"/>
              </a:xfrm>
              <a:prstGeom prst="rect">
                <a:avLst/>
              </a:prstGeom>
              <a:blipFill>
                <a:blip r:embed="rId4"/>
                <a:stretch>
                  <a:fillRect l="-13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20662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F4E05-93BA-4890-9F9D-7F83F9913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these have in common?</a:t>
            </a:r>
          </a:p>
        </p:txBody>
      </p:sp>
      <p:pic>
        <p:nvPicPr>
          <p:cNvPr id="4" name="Picture 2" descr="Image result for alphago">
            <a:extLst>
              <a:ext uri="{FF2B5EF4-FFF2-40B4-BE49-F238E27FC236}">
                <a16:creationId xmlns:a16="http://schemas.microsoft.com/office/drawing/2014/main" id="{B401AD81-EA1B-4D9D-A352-8C40F791A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96" y="1855433"/>
            <a:ext cx="5274031" cy="29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eepfake joe rogan gif">
            <a:extLst>
              <a:ext uri="{FF2B5EF4-FFF2-40B4-BE49-F238E27FC236}">
                <a16:creationId xmlns:a16="http://schemas.microsoft.com/office/drawing/2014/main" id="{5BE79614-CB93-4BAE-85CE-92E289154E4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453" y="901700"/>
            <a:ext cx="4570012" cy="228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0D47FF-58E2-44F8-9969-30D9B162C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453" y="3429000"/>
            <a:ext cx="4570012" cy="257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77591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DFF9D-D176-47BA-B613-7D996C809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9F10E33-7B3C-4503-8C9F-32A61191D902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9D8383-8AF0-4C65-A679-36C97965EE22}"/>
              </a:ext>
            </a:extLst>
          </p:cNvPr>
          <p:cNvCxnSpPr>
            <a:cxnSpLocks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484F13-8308-4030-8713-7C52C8E16F82}"/>
                  </a:ext>
                </a:extLst>
              </p:cNvPr>
              <p:cNvSpPr txBox="1"/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484F13-8308-4030-8713-7C52C8E16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F8DA2D-F543-4BEB-B793-5F96429337B8}"/>
              </a:ext>
            </a:extLst>
          </p:cNvPr>
          <p:cNvCxnSpPr>
            <a:cxnSpLocks/>
            <a:stCxn id="9" idx="2"/>
          </p:cNvCxnSpPr>
          <p:nvPr/>
        </p:nvCxnSpPr>
        <p:spPr bwMode="auto">
          <a:xfrm flipH="1">
            <a:off x="6491803" y="2419166"/>
            <a:ext cx="2794" cy="295781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B09FF6E-6AE7-4902-9E38-60EA0CB5E4C8}"/>
              </a:ext>
            </a:extLst>
          </p:cNvPr>
          <p:cNvSpPr/>
          <p:nvPr/>
        </p:nvSpPr>
        <p:spPr bwMode="auto">
          <a:xfrm>
            <a:off x="3237940" y="2419166"/>
            <a:ext cx="6507051" cy="2987408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EC378B-2126-4F12-8015-72CD92980495}"/>
                  </a:ext>
                </a:extLst>
              </p:cNvPr>
              <p:cNvSpPr txBox="1"/>
              <p:nvPr/>
            </p:nvSpPr>
            <p:spPr>
              <a:xfrm>
                <a:off x="6081786" y="5385932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1EC378B-2126-4F12-8015-72CD92980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786" y="5385932"/>
                <a:ext cx="825622" cy="514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3C966-C6DD-469F-B8E6-D944E9CF27A2}"/>
              </a:ext>
            </a:extLst>
          </p:cNvPr>
          <p:cNvCxnSpPr>
            <a:cxnSpLocks/>
          </p:cNvCxnSpPr>
          <p:nvPr/>
        </p:nvCxnSpPr>
        <p:spPr bwMode="auto">
          <a:xfrm>
            <a:off x="7634796" y="4714043"/>
            <a:ext cx="0" cy="692531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03C10B-1568-4990-8A9E-DFB71148373E}"/>
                  </a:ext>
                </a:extLst>
              </p:cNvPr>
              <p:cNvSpPr txBox="1"/>
              <p:nvPr/>
            </p:nvSpPr>
            <p:spPr>
              <a:xfrm>
                <a:off x="7221985" y="5366549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C03C10B-1568-4990-8A9E-DFB711483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985" y="5366549"/>
                <a:ext cx="825622" cy="514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3413153"/>
      </p:ext>
    </p:extLst>
  </p:cSld>
  <p:clrMapOvr>
    <a:masterClrMapping/>
  </p:clrMapOvr>
  <p:transition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90FFA-B3F4-4A2D-8FBE-FC7432BE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Markov-Chain Monte Carlo 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3ACEEF8-E28D-46A7-AE42-F797CF669360}"/>
              </a:ext>
            </a:extLst>
          </p:cNvPr>
          <p:cNvSpPr/>
          <p:nvPr/>
        </p:nvSpPr>
        <p:spPr bwMode="auto">
          <a:xfrm>
            <a:off x="521092" y="1171852"/>
            <a:ext cx="9223899" cy="4234722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6350" cap="flat" cmpd="sng" algn="ctr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D2BAF65-560A-4259-B5E8-08222E1F95D2}"/>
              </a:ext>
            </a:extLst>
          </p:cNvPr>
          <p:cNvCxnSpPr>
            <a:cxnSpLocks/>
          </p:cNvCxnSpPr>
          <p:nvPr/>
        </p:nvCxnSpPr>
        <p:spPr bwMode="auto">
          <a:xfrm>
            <a:off x="5137481" y="1171852"/>
            <a:ext cx="0" cy="4234722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053596-8E29-403C-AB3F-4D9B034EB8AB}"/>
                  </a:ext>
                </a:extLst>
              </p:cNvPr>
              <p:cNvSpPr txBox="1"/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053596-8E29-403C-AB3F-4D9B034E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670" y="5406574"/>
                <a:ext cx="825622" cy="5149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32824F-7B05-44B0-9584-C1AD13715D45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6491803" y="2419166"/>
            <a:ext cx="2794" cy="2957816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4B8853B-7FB4-4EA2-91CB-6C5DDB78B336}"/>
              </a:ext>
            </a:extLst>
          </p:cNvPr>
          <p:cNvSpPr/>
          <p:nvPr/>
        </p:nvSpPr>
        <p:spPr bwMode="auto">
          <a:xfrm>
            <a:off x="3237940" y="2419166"/>
            <a:ext cx="6507051" cy="2987408"/>
          </a:xfrm>
          <a:custGeom>
            <a:avLst/>
            <a:gdLst>
              <a:gd name="connsiteX0" fmla="*/ 0 w 9223899"/>
              <a:gd name="connsiteY0" fmla="*/ 4225771 h 4234722"/>
              <a:gd name="connsiteX1" fmla="*/ 3009530 w 9223899"/>
              <a:gd name="connsiteY1" fmla="*/ 2956264 h 4234722"/>
              <a:gd name="connsiteX2" fmla="*/ 4616389 w 9223899"/>
              <a:gd name="connsiteY2" fmla="*/ 0 h 4234722"/>
              <a:gd name="connsiteX3" fmla="*/ 6205492 w 9223899"/>
              <a:gd name="connsiteY3" fmla="*/ 2965142 h 4234722"/>
              <a:gd name="connsiteX4" fmla="*/ 9223899 w 9223899"/>
              <a:gd name="connsiteY4" fmla="*/ 4225771 h 423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23899" h="4234722">
                <a:moveTo>
                  <a:pt x="0" y="4225771"/>
                </a:moveTo>
                <a:cubicBezTo>
                  <a:pt x="1120066" y="3943165"/>
                  <a:pt x="2240132" y="3660559"/>
                  <a:pt x="3009530" y="2956264"/>
                </a:cubicBezTo>
                <a:cubicBezTo>
                  <a:pt x="3778928" y="2251969"/>
                  <a:pt x="4083729" y="-1480"/>
                  <a:pt x="4616389" y="0"/>
                </a:cubicBezTo>
                <a:cubicBezTo>
                  <a:pt x="5149049" y="1480"/>
                  <a:pt x="5437574" y="2260847"/>
                  <a:pt x="6205492" y="2965142"/>
                </a:cubicBezTo>
                <a:cubicBezTo>
                  <a:pt x="6973410" y="3669437"/>
                  <a:pt x="8845119" y="4318986"/>
                  <a:pt x="9223899" y="422577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GB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EF7501-4DB6-4351-9A62-82DB838DCC64}"/>
                  </a:ext>
                </a:extLst>
              </p:cNvPr>
              <p:cNvSpPr txBox="1"/>
              <p:nvPr/>
            </p:nvSpPr>
            <p:spPr>
              <a:xfrm>
                <a:off x="6081786" y="5385932"/>
                <a:ext cx="825622" cy="514905"/>
              </a:xfrm>
              <a:prstGeom prst="rect">
                <a:avLst/>
              </a:prstGeom>
              <a:noFill/>
            </p:spPr>
            <p:txBody>
              <a:bodyPr wrap="square" rtlCol="0">
                <a:normAutofit/>
              </a:bodyPr>
              <a:lstStyle/>
              <a:p>
                <a:pPr>
                  <a:spcBef>
                    <a:spcPts val="0"/>
                  </a:spcBef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2000" dirty="0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EF7501-4DB6-4351-9A62-82DB838DCC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786" y="5385932"/>
                <a:ext cx="825622" cy="5149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522460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F0FB4-2ADB-4A17-95BB-00EABC84B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References/Acknowledgements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5C83D-DA7C-48ED-975A-5DD0DC23E3EC}"/>
              </a:ext>
            </a:extLst>
          </p:cNvPr>
          <p:cNvSpPr txBox="1"/>
          <p:nvPr/>
        </p:nvSpPr>
        <p:spPr>
          <a:xfrm>
            <a:off x="534460" y="1079253"/>
            <a:ext cx="11197164" cy="5117360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 err="1"/>
              <a:t>Zoubin</a:t>
            </a:r>
            <a:r>
              <a:rPr lang="en-GB" sz="2600" dirty="0"/>
              <a:t> </a:t>
            </a:r>
            <a:r>
              <a:rPr lang="en-GB" sz="2600" dirty="0" err="1"/>
              <a:t>Ghahramani’s</a:t>
            </a:r>
            <a:r>
              <a:rPr lang="en-GB" sz="2600" dirty="0"/>
              <a:t> NIPS 2016 talk: A history of Bayesian neural networks: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hlinkClick r:id="rId2"/>
              </a:rPr>
              <a:t>http://bayesiandeeplearning.org/2016/slides/nips16bayesdeep.pdf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 err="1"/>
              <a:t>Yarin</a:t>
            </a:r>
            <a:r>
              <a:rPr lang="en-GB" sz="2600" dirty="0"/>
              <a:t> Gal’s ICML 2016 talk: Dropout as a Bayesian Approximation: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600" dirty="0">
                <a:hlinkClick r:id="rId3"/>
              </a:rPr>
              <a:t>https://www.cs.ox.ac.uk/people/yarin.gal/website/PDFs/2016_ICML_talk.pdf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Shakir Mohamed’s MLSS 2018 talk: Planting the Seeds of Probabilistic Thinking: </a:t>
            </a:r>
            <a:r>
              <a:rPr lang="en-GB" sz="2600" dirty="0">
                <a:hlinkClick r:id="rId4"/>
              </a:rPr>
              <a:t>https://www.shakirm.com/slides/MLSS2018-Madrid-ProbThinking.pdf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Kenneth Scerri: MCMC methods for data modelling: </a:t>
            </a:r>
            <a:r>
              <a:rPr lang="en-GB" sz="2600" dirty="0">
                <a:hlinkClick r:id="rId5"/>
              </a:rPr>
              <a:t>https://www.sheffield.ac.uk/polopoly_fs/1.60510!/file/MCMC.pdf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/>
              <a:t>Neil D. Lawrence’s MLSS 2019 talk: Gaussian Processes: </a:t>
            </a:r>
            <a:r>
              <a:rPr lang="en-GB" sz="2800" dirty="0">
                <a:hlinkClick r:id="rId6"/>
              </a:rPr>
              <a:t>http://inverseprobability.com/talks/notes/gaussian-processes.html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600" dirty="0" err="1"/>
              <a:t>Tensorflow</a:t>
            </a:r>
            <a:r>
              <a:rPr lang="en-GB" sz="2600" dirty="0"/>
              <a:t> Probability: Learning with confidence (TF Dev Summit 19’): </a:t>
            </a:r>
            <a:r>
              <a:rPr lang="en-GB" sz="2600" dirty="0">
                <a:hlinkClick r:id="rId7"/>
              </a:rPr>
              <a:t>https://www.youtube.com/watch?v=BrwKURU-wpk</a:t>
            </a:r>
            <a:endParaRPr lang="en-GB" sz="26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5366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Modern Deep Learning </a:t>
            </a:r>
            <a:endParaRPr lang="de-CH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29089A-0040-43B5-B774-4E2B5B0427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0" y="832445"/>
            <a:ext cx="4957042" cy="26694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E353F2-3852-42F0-85DE-524C30C5F939}"/>
              </a:ext>
            </a:extLst>
          </p:cNvPr>
          <p:cNvSpPr txBox="1"/>
          <p:nvPr/>
        </p:nvSpPr>
        <p:spPr>
          <a:xfrm>
            <a:off x="6547910" y="1349670"/>
            <a:ext cx="5059320" cy="51317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Massively popular </a:t>
            </a:r>
            <a:r>
              <a:rPr lang="en-GB" sz="2000" dirty="0"/>
              <a:t>(partly thanks to media hype)…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Scalable</a:t>
            </a:r>
            <a:r>
              <a:rPr lang="en-GB" sz="2000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Tractable</a:t>
            </a:r>
            <a:r>
              <a:rPr lang="en-GB" sz="2000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Rich non-linear models </a:t>
            </a:r>
            <a:r>
              <a:rPr lang="en-GB" sz="2000" dirty="0"/>
              <a:t>for classification, sequence prediction, reinforcement learning, etc.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But most importantly,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b="1" dirty="0"/>
              <a:t>Works well…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65C6FB-C837-4E3F-9A84-DB8D871C5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71" y="3693111"/>
            <a:ext cx="4957042" cy="278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1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A8A0-6376-47B7-B350-BD1D4580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But Deep Learning isn’t the solution to everything…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EDA3C1-E8EE-4E2B-86F5-2E07DF3D7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374" y="1338262"/>
            <a:ext cx="3533775" cy="418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A199AE-884D-45A7-8A0C-3664C5389EF6}"/>
              </a:ext>
            </a:extLst>
          </p:cNvPr>
          <p:cNvSpPr txBox="1"/>
          <p:nvPr/>
        </p:nvSpPr>
        <p:spPr>
          <a:xfrm>
            <a:off x="5860236" y="2194168"/>
            <a:ext cx="5908431" cy="24696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b="1" dirty="0"/>
              <a:t>Why does/doesn’t my model work?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Examples: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sz="2000" dirty="0"/>
              <a:t>Why does Dropout work?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en-GB" sz="2000" dirty="0"/>
              <a:t>Why does my optimiser work well in some models/datasets but not others? </a:t>
            </a:r>
          </a:p>
        </p:txBody>
      </p:sp>
    </p:spTree>
    <p:extLst>
      <p:ext uri="{BB962C8B-B14F-4D97-AF65-F5344CB8AC3E}">
        <p14:creationId xmlns:p14="http://schemas.microsoft.com/office/powerpoint/2010/main" val="38210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54355-66CE-4340-B7CE-8D1ACEBEE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But Deep Learning isn’t the solution to everything…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7AF1FC-DBB6-424C-9536-EE3F231923F7}"/>
              </a:ext>
            </a:extLst>
          </p:cNvPr>
          <p:cNvSpPr txBox="1"/>
          <p:nvPr/>
        </p:nvSpPr>
        <p:spPr>
          <a:xfrm>
            <a:off x="6133042" y="2709376"/>
            <a:ext cx="5994401" cy="2266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b="1" dirty="0"/>
              <a:t>What does my model know (and by how much)?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Example: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How certain is my model about its prediction of BlackRock stock prices?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B21E01-F47E-49E4-AEE9-4B6905281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28" y="1169390"/>
            <a:ext cx="5506672" cy="451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C4E2634-B6E2-44E6-9373-3BFC79411B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99"/>
          <a:stretch/>
        </p:blipFill>
        <p:spPr>
          <a:xfrm>
            <a:off x="3732712" y="1957966"/>
            <a:ext cx="2045900" cy="30982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6A1BDB-81AC-40A2-BBAF-4F8D9A04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But Deep Learning isn’t the solution to everything…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8854C9-6DD0-4124-BB02-092C83BD513E}"/>
              </a:ext>
            </a:extLst>
          </p:cNvPr>
          <p:cNvSpPr txBox="1"/>
          <p:nvPr/>
        </p:nvSpPr>
        <p:spPr>
          <a:xfrm>
            <a:off x="6096000" y="2682276"/>
            <a:ext cx="5994401" cy="226646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b="1" dirty="0"/>
              <a:t>Why does my model predict this (but not that?)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b="1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Deep Learning models are mostly </a:t>
            </a:r>
            <a:r>
              <a:rPr lang="en-GB" sz="2000" b="1" dirty="0"/>
              <a:t>black boxes</a:t>
            </a:r>
            <a:r>
              <a:rPr lang="en-GB" sz="2000" dirty="0"/>
              <a:t>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Physicians (and quants) need to understand why a model gives out certain predictions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08D7E-CC92-4A9D-8453-63C30B480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4" y="2257896"/>
            <a:ext cx="2702820" cy="277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911642-5A4F-446C-BD06-29F5C95E7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999" y="1449407"/>
            <a:ext cx="3692001" cy="395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37775"/>
      </p:ext>
    </p:extLst>
  </p:cSld>
  <p:clrMapOvr>
    <a:masterClrMapping/>
  </p:clrMapOvr>
  <p:transition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8D5D-9B38-4364-9A83-903F4E093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Bayesian Reasoning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F73B5-294B-4002-8264-3C29BEE4B2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464" r="-1522" b="30527"/>
          <a:stretch/>
        </p:blipFill>
        <p:spPr>
          <a:xfrm>
            <a:off x="497418" y="1224765"/>
            <a:ext cx="6208183" cy="1882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9D3EBC-BC13-4F55-9631-AEEE6079C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18" y="3261650"/>
            <a:ext cx="2667000" cy="2860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4F8B9B-D425-4280-BBB8-0CC6C12131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112" y="3572477"/>
            <a:ext cx="3584337" cy="22453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0181CC-2369-4242-AD6F-D731DF5107BF}"/>
              </a:ext>
            </a:extLst>
          </p:cNvPr>
          <p:cNvSpPr txBox="1"/>
          <p:nvPr/>
        </p:nvSpPr>
        <p:spPr>
          <a:xfrm>
            <a:off x="7127631" y="1062892"/>
            <a:ext cx="4566951" cy="505876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Bayesian Reasoning provides us with the necessary tools to answer those questions….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000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Explicitly captures the uncertainty about our predictions…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Robust against overfitting…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B050"/>
                </a:solidFill>
              </a:rPr>
              <a:t>Tools for model selection and composition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000" dirty="0">
              <a:solidFill>
                <a:srgbClr val="00B050"/>
              </a:solidFill>
            </a:endParaRP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Mainly linear models 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FF0000"/>
                </a:solidFill>
              </a:rPr>
              <a:t>Can be computationally expensive, long simulation time… </a:t>
            </a:r>
            <a:endParaRPr lang="en-GB" sz="2000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58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5D28-9D4C-4BE6-9428-0BAB97843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Introducing </a:t>
            </a:r>
            <a:r>
              <a:rPr lang="en-GB" sz="3200" dirty="0" err="1"/>
              <a:t>Tensorflow</a:t>
            </a:r>
            <a:r>
              <a:rPr lang="en-GB" sz="3200" dirty="0"/>
              <a:t> Probability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F3358-598D-4BB9-B823-F3829B7FC4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1424267" y="860288"/>
            <a:ext cx="3586310" cy="29707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B02C7A-5D93-48CC-89A8-7C4BC8AEE114}"/>
              </a:ext>
            </a:extLst>
          </p:cNvPr>
          <p:cNvSpPr txBox="1"/>
          <p:nvPr/>
        </p:nvSpPr>
        <p:spPr>
          <a:xfrm>
            <a:off x="6133042" y="1472768"/>
            <a:ext cx="6434667" cy="516399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sz="2400" dirty="0" err="1"/>
              <a:t>Tensorflow</a:t>
            </a:r>
            <a:r>
              <a:rPr lang="en-GB" sz="2400" dirty="0"/>
              <a:t> Probability allows you to…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sz="2400" b="1" dirty="0"/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Combine Deep Learning &amp; Bayesian ML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Train on Modern Hardware 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GPU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TPU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800" dirty="0"/>
              <a:t>Distributed computing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000" dirty="0"/>
              <a:t> Use a comprehensive range of statistical tools for inference &amp; model selection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0EEB91C-F60E-43AF-B200-B28759DF4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45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35" y="4054765"/>
            <a:ext cx="5200175" cy="2234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5C4B87-2ECE-4A97-9C4C-C65BD26F06E0}"/>
              </a:ext>
            </a:extLst>
          </p:cNvPr>
          <p:cNvSpPr txBox="1"/>
          <p:nvPr/>
        </p:nvSpPr>
        <p:spPr>
          <a:xfrm>
            <a:off x="683581" y="6288809"/>
            <a:ext cx="5133929" cy="3479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GB" sz="1100" dirty="0"/>
              <a:t>Source: Google TF Dev Summit 2019 </a:t>
            </a:r>
          </a:p>
        </p:txBody>
      </p:sp>
    </p:spTree>
    <p:extLst>
      <p:ext uri="{BB962C8B-B14F-4D97-AF65-F5344CB8AC3E}">
        <p14:creationId xmlns:p14="http://schemas.microsoft.com/office/powerpoint/2010/main" val="7346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yngenta Landscape 2007 CVH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rintout Syngenta 200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6350" cap="flat" cmpd="sng" algn="ctr">
          <a:solidFill>
            <a:schemeClr val="folHlink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ts val="60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normAutofit/>
      </a:bodyPr>
      <a:lstStyle>
        <a:defPPr>
          <a:spcBef>
            <a:spcPts val="0"/>
          </a:spcBef>
          <a:spcAft>
            <a:spcPts val="600"/>
          </a:spcAft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Syngenta Landscape 2007 CVH</Template>
  <TotalTime>1590</TotalTime>
  <Words>752</Words>
  <Application>Microsoft Office PowerPoint</Application>
  <PresentationFormat>Widescreen</PresentationFormat>
  <Paragraphs>134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Cambria Math</vt:lpstr>
      <vt:lpstr>Times New Roman</vt:lpstr>
      <vt:lpstr>Syngenta Landscape 2007 CVH</vt:lpstr>
      <vt:lpstr>Introduction to Tensorflow-Probability  </vt:lpstr>
      <vt:lpstr>What do these have in common?</vt:lpstr>
      <vt:lpstr>Modern Deep Learning </vt:lpstr>
      <vt:lpstr>But Deep Learning isn’t the solution to everything… </vt:lpstr>
      <vt:lpstr>But Deep Learning isn’t the solution to everything… </vt:lpstr>
      <vt:lpstr>But Deep Learning isn’t the solution to everything… </vt:lpstr>
      <vt:lpstr>PowerPoint Presentation</vt:lpstr>
      <vt:lpstr>Bayesian Reasoning </vt:lpstr>
      <vt:lpstr>Introducing Tensorflow Probability</vt:lpstr>
      <vt:lpstr>What we will be covering today…</vt:lpstr>
      <vt:lpstr>Gaussian Processes (GPs)</vt:lpstr>
      <vt:lpstr>Gaussian Processes (GPs)</vt:lpstr>
      <vt:lpstr>Warning  The next slide contains fast flashing GIFs.  They may cause discomfort and trigger seizures for people with photosensitive epilepsy.  Viewer discretion is advised.   </vt:lpstr>
      <vt:lpstr>GP covariance functions</vt:lpstr>
      <vt:lpstr>Other covariance functions </vt:lpstr>
      <vt:lpstr>Markov-Chain Monte Carlo </vt:lpstr>
      <vt:lpstr>Markov-Chain Monte Carlo </vt:lpstr>
      <vt:lpstr>Markov-Chain Monte Carlo </vt:lpstr>
      <vt:lpstr>Markov-Chain Monte Carlo </vt:lpstr>
      <vt:lpstr>Markov-Chain Monte Carlo </vt:lpstr>
      <vt:lpstr>Markov-Chain Monte Carlo </vt:lpstr>
      <vt:lpstr>References/Acknowledgements </vt:lpstr>
    </vt:vector>
  </TitlesOfParts>
  <Company>Syngenta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RLT – draft agenda</dc:title>
  <dc:creator>lawtoti1</dc:creator>
  <cp:lastModifiedBy>Joonsu Gha</cp:lastModifiedBy>
  <cp:revision>1136</cp:revision>
  <dcterms:created xsi:type="dcterms:W3CDTF">2009-08-06T07:17:31Z</dcterms:created>
  <dcterms:modified xsi:type="dcterms:W3CDTF">2019-10-19T08:03:06Z</dcterms:modified>
</cp:coreProperties>
</file>